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2"/>
  </p:notesMasterIdLst>
  <p:handoutMasterIdLst>
    <p:handoutMasterId r:id="rId13"/>
  </p:handoutMasterIdLst>
  <p:sldIdLst>
    <p:sldId id="351" r:id="rId2"/>
    <p:sldId id="353" r:id="rId3"/>
    <p:sldId id="355" r:id="rId4"/>
    <p:sldId id="364" r:id="rId5"/>
    <p:sldId id="365" r:id="rId6"/>
    <p:sldId id="366" r:id="rId7"/>
    <p:sldId id="367" r:id="rId8"/>
    <p:sldId id="368" r:id="rId9"/>
    <p:sldId id="369" r:id="rId10"/>
    <p:sldId id="360" r:id="rId11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7055" userDrawn="1">
          <p15:clr>
            <a:srgbClr val="A4A3A4"/>
          </p15:clr>
        </p15:guide>
        <p15:guide id="10" orient="horz" pos="220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B2102-5718-D9A9-248B-4EF2CDC19A2A}" v="47" dt="2020-07-04T21:39:25.589"/>
    <p1510:client id="{A16F67CD-575C-59C9-A1D6-B49CA3AA0CC8}" v="514" dt="2020-07-02T01:49:05.149"/>
    <p1510:client id="{A6329901-6962-15E5-C039-83953B72B280}" v="1759" dt="2020-06-30T04:21:50.380"/>
    <p1510:client id="{D17CFDDB-673E-7F8F-E6CA-8FFD5E271A29}" v="1757" dt="2020-07-04T21:03:28.733"/>
    <p1510:client id="{DBEB866A-9DA4-06CE-5794-040044C9C9FB}" v="39" dt="2020-07-01T03:55:14.923"/>
    <p1510:client id="{F6BE3F49-A581-67A9-4EFC-1E5FEB6FABE2}" v="1453" dt="2020-08-16T09:25:04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7055"/>
        <p:guide orient="horz" pos="220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8/16/2020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 lIns="0" rIns="0"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42713" y="1"/>
            <a:ext cx="856176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54782" y="1419606"/>
            <a:ext cx="8581739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0888" y="1865895"/>
            <a:ext cx="8595160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60413" y="1285504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79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lIns="0" rIns="0"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short </a:t>
            </a:r>
            <a:br>
              <a:rPr lang="en-US"/>
            </a:br>
            <a:r>
              <a:rPr lang="en-US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/>
              <a:t>ENTER text here</a:t>
            </a:r>
          </a:p>
          <a:p>
            <a:pPr lvl="0"/>
            <a:r>
              <a:rPr lang="en-US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BED-BD26-4295-83EB-80FAFD2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Data Analysis of Attrition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F2CAC-81C5-4FF7-9B7E-FE1C069D3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Michael Olheiser (DDS Analytics)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EDB34-70FD-4109-B531-B6F5E1397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August 15th,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DA3E725-FB79-423F-8E64-00EDA28B2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270" indent="-128270"/>
            <a:r>
              <a:rPr lang="en-US">
                <a:cs typeface="Arial"/>
              </a:rPr>
              <a:t>Key attributes of Attrition</a:t>
            </a:r>
          </a:p>
          <a:p>
            <a:pPr marL="385445" lvl="1" indent="-128270"/>
            <a:r>
              <a:rPr lang="en-US">
                <a:ea typeface="+mn-lt"/>
                <a:cs typeface="+mn-lt"/>
              </a:rPr>
              <a:t>Work Life Balance</a:t>
            </a:r>
            <a:endParaRPr lang="en-US"/>
          </a:p>
          <a:p>
            <a:pPr marL="385445" lvl="1" indent="-128270"/>
            <a:r>
              <a:rPr lang="en-US">
                <a:cs typeface="Arial"/>
              </a:rPr>
              <a:t>Job Involvement</a:t>
            </a:r>
            <a:endParaRPr lang="en-US"/>
          </a:p>
          <a:p>
            <a:pPr marL="385445" lvl="1" indent="-128270"/>
            <a:r>
              <a:rPr lang="en-US">
                <a:cs typeface="Arial"/>
              </a:rPr>
              <a:t>Experience/Tenure</a:t>
            </a:r>
          </a:p>
          <a:p>
            <a:pPr marL="385445" lvl="1" indent="-128270"/>
            <a:endParaRPr lang="en-US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Job Specific Trends</a:t>
            </a:r>
            <a:endParaRPr lang="en-US"/>
          </a:p>
          <a:p>
            <a:pPr marL="385445" lvl="1" indent="-128270"/>
            <a:r>
              <a:rPr lang="en-US">
                <a:cs typeface="Arial"/>
              </a:rPr>
              <a:t>Sales suffers from highest attrition among job roles</a:t>
            </a:r>
            <a:endParaRPr lang="en-US"/>
          </a:p>
          <a:p>
            <a:pPr marL="385445" lvl="1" indent="-128270"/>
            <a:r>
              <a:rPr lang="en-US">
                <a:cs typeface="Arial"/>
              </a:rPr>
              <a:t>High travel and low income may lead to turnover.</a:t>
            </a:r>
            <a:endParaRPr lang="en-US" dirty="0">
              <a:cs typeface="Arial"/>
            </a:endParaRPr>
          </a:p>
          <a:p>
            <a:pPr marL="385445" lvl="1" indent="-128270"/>
            <a:endParaRPr lang="en-US" dirty="0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Predicting Attrition</a:t>
            </a:r>
            <a:endParaRPr lang="en-US" dirty="0">
              <a:cs typeface="Arial"/>
            </a:endParaRPr>
          </a:p>
          <a:p>
            <a:pPr marL="385445" lvl="1" indent="-128270"/>
            <a:r>
              <a:rPr lang="en-US">
                <a:cs typeface="Arial"/>
              </a:rPr>
              <a:t>KNN is challenging to use due to small number of employees with turnover in </a:t>
            </a:r>
            <a:r>
              <a:rPr lang="en-US" dirty="0">
                <a:cs typeface="Arial"/>
              </a:rPr>
              <a:t>data set. </a:t>
            </a:r>
          </a:p>
          <a:p>
            <a:pPr marL="385445" lvl="1" indent="-128270"/>
            <a:r>
              <a:rPr lang="en-US">
                <a:cs typeface="Arial"/>
              </a:rPr>
              <a:t>More research needed to select a better model</a:t>
            </a:r>
            <a:endParaRPr lang="en-US" dirty="0">
              <a:cs typeface="Arial"/>
            </a:endParaRP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85381C-2276-41DA-AFEA-E8BCA474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sz="2400"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79986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AE969-5C39-4E79-80D7-12B4372EE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Introduction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Employee Survey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Job Specific Trends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Numerical Attributes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KNN Classification</a:t>
            </a:r>
            <a:endParaRPr lang="en-US" dirty="0"/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Conclusions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pPr marL="457200" indent="-457200">
              <a:buAutoNum type="arabicPeriod"/>
            </a:pPr>
            <a:endParaRPr lang="en-US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04657-6CA9-4B22-9187-2BDE9578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045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B2986-AADA-434F-ADCE-4BE0A378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Introduction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3D8D9-584D-4023-A058-3B18D294FB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37998" y="1163046"/>
            <a:ext cx="5181838" cy="4530011"/>
          </a:xfrm>
        </p:spPr>
        <p:txBody>
          <a:bodyPr>
            <a:normAutofit/>
          </a:bodyPr>
          <a:lstStyle/>
          <a:p>
            <a:pPr marL="128270" indent="-128270"/>
            <a:r>
              <a:rPr lang="en-US" dirty="0">
                <a:cs typeface="Arial"/>
              </a:rPr>
              <a:t>870 employees of various job roles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 dirty="0">
                <a:cs typeface="Arial"/>
              </a:rPr>
              <a:t>13% Attrition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r>
              <a:rPr lang="en-US" dirty="0">
                <a:ea typeface="+mn-lt"/>
                <a:cs typeface="+mn-lt"/>
              </a:rPr>
              <a:t>No Missing Values to deal with</a:t>
            </a:r>
            <a:endParaRPr lang="en-US" dirty="0"/>
          </a:p>
          <a:p>
            <a:pPr marL="128270" indent="-128270"/>
            <a:endParaRPr lang="en-US" dirty="0">
              <a:cs typeface="Arial"/>
            </a:endParaRPr>
          </a:p>
          <a:p>
            <a:pPr marL="128270" indent="-128270"/>
            <a:r>
              <a:rPr lang="en-US" dirty="0">
                <a:cs typeface="Arial"/>
              </a:rPr>
              <a:t>Let's proceed!</a:t>
            </a:r>
          </a:p>
          <a:p>
            <a:pPr marL="128270" indent="-128270"/>
            <a:endParaRPr lang="en-US">
              <a:cs typeface="Arial"/>
            </a:endParaRPr>
          </a:p>
          <a:p>
            <a:pPr marL="128270" indent="-128270"/>
            <a:endParaRPr lang="en-US">
              <a:cs typeface="Arial"/>
            </a:endParaRPr>
          </a:p>
        </p:txBody>
      </p:sp>
      <p:pic>
        <p:nvPicPr>
          <p:cNvPr id="7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3A4A5F-39F0-4238-8F62-FCCF52D060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161" y="1264383"/>
            <a:ext cx="5155524" cy="3683174"/>
          </a:xfrm>
        </p:spPr>
      </p:pic>
    </p:spTree>
    <p:extLst>
      <p:ext uri="{BB962C8B-B14F-4D97-AF65-F5344CB8AC3E}">
        <p14:creationId xmlns:p14="http://schemas.microsoft.com/office/powerpoint/2010/main" val="126678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228FAA-D67B-478D-B375-6C5D5FC0B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Employee Survey Results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5DF9616-7E9E-4358-8326-F002619D71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497" y="828985"/>
            <a:ext cx="7621130" cy="5407648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BB0F8-D6C6-4FD4-A538-2D4F1BFDBA08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409392" y="982435"/>
            <a:ext cx="3393435" cy="5120640"/>
          </a:xfrm>
        </p:spPr>
        <p:txBody>
          <a:bodyPr/>
          <a:lstStyle/>
          <a:p>
            <a:pPr marL="128270" indent="-128270"/>
            <a:r>
              <a:rPr lang="en-US" dirty="0">
                <a:cs typeface="Arial"/>
              </a:rPr>
              <a:t>Low ratings for Job Involvement and Work Life Balance are associated with higher turnover</a:t>
            </a:r>
          </a:p>
          <a:p>
            <a:pPr marL="128270" indent="-128270"/>
            <a:endParaRPr lang="en-US" dirty="0">
              <a:cs typeface="Arial"/>
            </a:endParaRPr>
          </a:p>
          <a:p>
            <a:pPr marL="128270" indent="-128270"/>
            <a:r>
              <a:rPr lang="en-US" dirty="0">
                <a:cs typeface="Arial"/>
              </a:rPr>
              <a:t>Employees only rate themselves as 3 or 4. </a:t>
            </a:r>
          </a:p>
        </p:txBody>
      </p:sp>
    </p:spTree>
    <p:extLst>
      <p:ext uri="{BB962C8B-B14F-4D97-AF65-F5344CB8AC3E}">
        <p14:creationId xmlns:p14="http://schemas.microsoft.com/office/powerpoint/2010/main" val="72758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712C6-F70A-43DB-A578-5D5F9DCC6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Trends in Job Roles</a:t>
            </a:r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F57AA-D149-4303-A14E-AE3DB01C7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381" y="752468"/>
            <a:ext cx="8408212" cy="6009227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358B67-41A9-4D9A-B236-B46E1C9A189D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8790821" y="916879"/>
            <a:ext cx="3131075" cy="5120640"/>
          </a:xfrm>
        </p:spPr>
        <p:txBody>
          <a:bodyPr/>
          <a:lstStyle/>
          <a:p>
            <a:pPr marL="128270" indent="-128270"/>
            <a:r>
              <a:rPr lang="en-US" dirty="0">
                <a:cs typeface="Arial"/>
              </a:rPr>
              <a:t>Sales staff appear to have higher turnover than other job roles</a:t>
            </a:r>
          </a:p>
        </p:txBody>
      </p:sp>
    </p:spTree>
    <p:extLst>
      <p:ext uri="{BB962C8B-B14F-4D97-AF65-F5344CB8AC3E}">
        <p14:creationId xmlns:p14="http://schemas.microsoft.com/office/powerpoint/2010/main" val="285196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D92D-21C2-47FF-AF17-5594E2F8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Job Specific Trends </a:t>
            </a:r>
            <a:endParaRPr lang="en-US" dirty="0"/>
          </a:p>
        </p:txBody>
      </p:sp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999E62-7891-473C-B0C1-B841A576576E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88015" y="830231"/>
            <a:ext cx="6899640" cy="2388284"/>
          </a:xfrm>
        </p:spPr>
      </p:pic>
      <p:pic>
        <p:nvPicPr>
          <p:cNvPr id="12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43BB14-1D57-4D23-BD49-1F2BFADBF0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103" y="3314091"/>
            <a:ext cx="7107342" cy="2577747"/>
          </a:xfrm>
        </p:spPr>
      </p:pic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01BAE97D-9E57-4421-BBD0-47B278353013}"/>
              </a:ext>
            </a:extLst>
          </p:cNvPr>
          <p:cNvSpPr txBox="1">
            <a:spLocks/>
          </p:cNvSpPr>
          <p:nvPr/>
        </p:nvSpPr>
        <p:spPr>
          <a:xfrm>
            <a:off x="7535035" y="938731"/>
            <a:ext cx="3131075" cy="512064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8270" indent="-128270"/>
            <a:r>
              <a:rPr lang="en-US" dirty="0">
                <a:cs typeface="Arial"/>
              </a:rPr>
              <a:t>Over time and frequent business travel may lead to employee turnover. </a:t>
            </a:r>
          </a:p>
        </p:txBody>
      </p:sp>
    </p:spTree>
    <p:extLst>
      <p:ext uri="{BB962C8B-B14F-4D97-AF65-F5344CB8AC3E}">
        <p14:creationId xmlns:p14="http://schemas.microsoft.com/office/powerpoint/2010/main" val="312067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6E230-D78F-4AF4-95D8-F8AF61232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Job Specific Trends</a:t>
            </a:r>
            <a:endParaRPr lang="en-US" dirty="0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3A6F5C-2B66-4C8E-AFDD-6F45D52DA0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855" y="883037"/>
            <a:ext cx="7118273" cy="50795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DEBA7-5305-4E3D-9304-238B3EB18F0A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163629" y="960583"/>
            <a:ext cx="4224243" cy="5120640"/>
          </a:xfrm>
        </p:spPr>
        <p:txBody>
          <a:bodyPr/>
          <a:lstStyle/>
          <a:p>
            <a:pPr marL="128270" indent="-128270"/>
            <a:r>
              <a:rPr lang="en-US" dirty="0">
                <a:cs typeface="Arial"/>
              </a:rPr>
              <a:t>Managers and Director earn more on average than Sales staff or HR</a:t>
            </a:r>
          </a:p>
        </p:txBody>
      </p:sp>
    </p:spTree>
    <p:extLst>
      <p:ext uri="{BB962C8B-B14F-4D97-AF65-F5344CB8AC3E}">
        <p14:creationId xmlns:p14="http://schemas.microsoft.com/office/powerpoint/2010/main" val="2682651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9E17-A43A-4F24-AEF2-E817547F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Numerical Attributes – Age and Commute</a:t>
            </a:r>
            <a:endParaRPr lang="en-US" dirty="0" err="1"/>
          </a:p>
        </p:txBody>
      </p:sp>
      <p:pic>
        <p:nvPicPr>
          <p:cNvPr id="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2C6DE1-F477-4F6D-9E5A-CE8835126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1" y="1165075"/>
            <a:ext cx="5751814" cy="3553927"/>
          </a:xfrm>
        </p:spPr>
      </p:pic>
      <p:pic>
        <p:nvPicPr>
          <p:cNvPr id="6" name="Picture 6" descr="A picture containing text, stove&#10;&#10;Description automatically generated">
            <a:extLst>
              <a:ext uri="{FF2B5EF4-FFF2-40B4-BE49-F238E27FC236}">
                <a16:creationId xmlns:a16="http://schemas.microsoft.com/office/drawing/2014/main" id="{DAFCB874-627C-4605-9A64-4E8FE6F67706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3"/>
          <a:stretch>
            <a:fillRect/>
          </a:stretch>
        </p:blipFill>
        <p:spPr>
          <a:xfrm>
            <a:off x="6017507" y="1165075"/>
            <a:ext cx="5915788" cy="365236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170EB2-495B-4B01-B53C-09F14D5B27F0}"/>
              </a:ext>
            </a:extLst>
          </p:cNvPr>
          <p:cNvSpPr txBox="1"/>
          <p:nvPr/>
        </p:nvSpPr>
        <p:spPr>
          <a:xfrm>
            <a:off x="496820" y="840387"/>
            <a:ext cx="5038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Box Plot of Distance from Home by Attrition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92FDA4-C1EA-4DED-92E4-E249F630B143}"/>
              </a:ext>
            </a:extLst>
          </p:cNvPr>
          <p:cNvSpPr txBox="1"/>
          <p:nvPr/>
        </p:nvSpPr>
        <p:spPr>
          <a:xfrm>
            <a:off x="6404983" y="840540"/>
            <a:ext cx="503885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Box Plot of Age from Home by Attrition</a:t>
            </a:r>
          </a:p>
          <a:p>
            <a:endParaRPr lang="en-US" dirty="0"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E3182-85B3-40FC-9F34-D49C6F2F95FD}"/>
              </a:ext>
            </a:extLst>
          </p:cNvPr>
          <p:cNvSpPr txBox="1"/>
          <p:nvPr/>
        </p:nvSpPr>
        <p:spPr>
          <a:xfrm>
            <a:off x="290085" y="5058124"/>
            <a:ext cx="103844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Age correlates with experience and tenure at a company which is associated with lower attrition. </a:t>
            </a:r>
            <a:endParaRPr lang="en-US" dirty="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cs typeface="Arial"/>
              </a:rPr>
              <a:t>Long commutes may contribute to employee turnover</a:t>
            </a:r>
          </a:p>
        </p:txBody>
      </p:sp>
    </p:spTree>
    <p:extLst>
      <p:ext uri="{BB962C8B-B14F-4D97-AF65-F5344CB8AC3E}">
        <p14:creationId xmlns:p14="http://schemas.microsoft.com/office/powerpoint/2010/main" val="258400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5305C-A330-493B-B54A-09EF0E635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KNN Classification for </a:t>
            </a:r>
            <a:r>
              <a:rPr lang="en-US" dirty="0" err="1">
                <a:cs typeface="Arial"/>
              </a:rPr>
              <a:t>Attiriton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BC71-0A0F-47D1-8A90-D7E2826D0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8270" indent="-128270"/>
            <a:r>
              <a:rPr lang="en-US" dirty="0">
                <a:cs typeface="Arial"/>
              </a:rPr>
              <a:t>K Nearest Neighbors or KNN provides a solution to predicting Attrition on other employees. </a:t>
            </a:r>
          </a:p>
          <a:p>
            <a:pPr marL="128270" indent="-128270"/>
            <a:endParaRPr lang="en-US" dirty="0">
              <a:cs typeface="Arial"/>
            </a:endParaRPr>
          </a:p>
          <a:p>
            <a:pPr marL="128270" indent="-128270"/>
            <a:r>
              <a:rPr lang="en-US" dirty="0">
                <a:cs typeface="Arial"/>
              </a:rPr>
              <a:t>Our model uses Monthly Income, Job Involvement and Work Life Balance as predictors</a:t>
            </a:r>
          </a:p>
          <a:p>
            <a:pPr marL="128270" indent="-128270"/>
            <a:endParaRPr lang="en-US" dirty="0">
              <a:cs typeface="Arial"/>
            </a:endParaRPr>
          </a:p>
          <a:p>
            <a:pPr marL="128270" indent="-128270"/>
            <a:r>
              <a:rPr lang="en-US">
                <a:cs typeface="Arial"/>
              </a:rPr>
              <a:t>KNN is particularly challenging to identify employees with Attrition. </a:t>
            </a:r>
            <a:endParaRPr lang="en-US" dirty="0">
              <a:cs typeface="Arial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29F4DC7-C08D-418E-AAFB-918485FBE1D8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3273038596"/>
              </p:ext>
            </p:extLst>
          </p:nvPr>
        </p:nvGraphicFramePr>
        <p:xfrm>
          <a:off x="6559049" y="2490535"/>
          <a:ext cx="4734576" cy="1326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3644">
                  <a:extLst>
                    <a:ext uri="{9D8B030D-6E8A-4147-A177-3AD203B41FA5}">
                      <a16:colId xmlns:a16="http://schemas.microsoft.com/office/drawing/2014/main" val="1469307210"/>
                    </a:ext>
                  </a:extLst>
                </a:gridCol>
                <a:gridCol w="1183644">
                  <a:extLst>
                    <a:ext uri="{9D8B030D-6E8A-4147-A177-3AD203B41FA5}">
                      <a16:colId xmlns:a16="http://schemas.microsoft.com/office/drawing/2014/main" val="404912046"/>
                    </a:ext>
                  </a:extLst>
                </a:gridCol>
                <a:gridCol w="1183644">
                  <a:extLst>
                    <a:ext uri="{9D8B030D-6E8A-4147-A177-3AD203B41FA5}">
                      <a16:colId xmlns:a16="http://schemas.microsoft.com/office/drawing/2014/main" val="3907664541"/>
                    </a:ext>
                  </a:extLst>
                </a:gridCol>
                <a:gridCol w="1183644">
                  <a:extLst>
                    <a:ext uri="{9D8B030D-6E8A-4147-A177-3AD203B41FA5}">
                      <a16:colId xmlns:a16="http://schemas.microsoft.com/office/drawing/2014/main" val="15965982"/>
                    </a:ext>
                  </a:extLst>
                </a:gridCol>
              </a:tblGrid>
              <a:tr h="533754">
                <a:tc>
                  <a:txBody>
                    <a:bodyPr/>
                    <a:lstStyle/>
                    <a:p>
                      <a:pPr algn="r" fontAlgn="b"/>
                      <a:r>
                        <a:rPr lang="en-US">
                          <a:effectLst/>
                        </a:rPr>
                        <a:t>Model</a:t>
                      </a:r>
                      <a:endParaRPr lang="en-US" dirty="0"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Accuracy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Sensitivity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US" dirty="0">
                        <a:effectLst/>
                      </a:endParaRPr>
                    </a:p>
                    <a:p>
                      <a:pPr lvl="0" algn="r">
                        <a:buNone/>
                      </a:pPr>
                      <a:endParaRPr lang="en-US" dirty="0">
                        <a:effectLst/>
                      </a:endParaRPr>
                    </a:p>
                    <a:p>
                      <a:pPr lvl="0" algn="r">
                        <a:buNone/>
                      </a:pPr>
                      <a:r>
                        <a:rPr lang="en-US">
                          <a:effectLst/>
                        </a:rPr>
                        <a:t>Specificity</a:t>
                      </a:r>
                      <a:endParaRPr lang="en-US">
                        <a:solidFill>
                          <a:srgbClr val="444444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343632"/>
                  </a:ext>
                </a:extLst>
              </a:tr>
              <a:tr h="772241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KNN for Attrition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0.841954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0.8550296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US">
                          <a:effectLst/>
                        </a:rPr>
                        <a:t>0.4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9474453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A3CCEF9-9A0C-409D-978A-B59A1BB139E0}"/>
              </a:ext>
            </a:extLst>
          </p:cNvPr>
          <p:cNvSpPr txBox="1"/>
          <p:nvPr/>
        </p:nvSpPr>
        <p:spPr>
          <a:xfrm>
            <a:off x="4695746" y="49600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7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-Template-Full-06.03.19.potx" id="{33A7C331-5F0C-4AFB-A07F-FF62816FDE20}" vid="{5EE6177A-DA53-4356-9308-4504F54AC2DD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SMU-Template-Full-06.03.19</Template>
  <Application>Microsoft Office PowerPoint</Application>
  <PresentationFormat>Custom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DRAFT-Marcom-New-Brand-Template-2019-DRAFT-v1.5</vt:lpstr>
      <vt:lpstr>Data Analysis of Attrition</vt:lpstr>
      <vt:lpstr>Outline</vt:lpstr>
      <vt:lpstr>Introduction</vt:lpstr>
      <vt:lpstr>Employee Survey Results</vt:lpstr>
      <vt:lpstr>Trends in Job Roles</vt:lpstr>
      <vt:lpstr>Job Specific Trends </vt:lpstr>
      <vt:lpstr>Job Specific Trends</vt:lpstr>
      <vt:lpstr>Numerical Attributes – Age and Commute</vt:lpstr>
      <vt:lpstr>KNN Classification for Attiriton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  Styleguide</dc:title>
  <dc:creator>Gary O'Berg</dc:creator>
  <cp:revision>247</cp:revision>
  <cp:lastPrinted>2019-05-15T16:46:10Z</cp:lastPrinted>
  <dcterms:created xsi:type="dcterms:W3CDTF">2019-06-13T18:06:21Z</dcterms:created>
  <dcterms:modified xsi:type="dcterms:W3CDTF">2020-08-16T09:25:16Z</dcterms:modified>
</cp:coreProperties>
</file>